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0" r:id="rId2"/>
    <p:sldId id="264" r:id="rId3"/>
    <p:sldId id="259" r:id="rId4"/>
    <p:sldId id="274" r:id="rId5"/>
    <p:sldId id="275" r:id="rId6"/>
    <p:sldId id="263" r:id="rId7"/>
    <p:sldId id="261" r:id="rId8"/>
    <p:sldId id="272" r:id="rId9"/>
    <p:sldId id="273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743" autoAdjust="0"/>
  </p:normalViewPr>
  <p:slideViewPr>
    <p:cSldViewPr>
      <p:cViewPr varScale="1">
        <p:scale>
          <a:sx n="65" d="100"/>
          <a:sy n="65" d="100"/>
        </p:scale>
        <p:origin x="-145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5DEF6D-CE3F-4F0A-8DD1-562BBE015D75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327469-B5D7-49CF-A1ED-B0E6AEB3B6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5627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Курс, раскрывающий основы религиозных культур и светской этики, предлагается изучать на переходной стадии от начальной к основной ступени общеобразовательной школы. И по месту в учебном плане, и по содержанию он служит важным связующим звеном между двумя этапами гуманитарного образования и воспитания школьников. С одной стороны, учебный курс ОРКСЭ дополняет обществоведческие аспекты предмета «Окружающий мир», с которым знакомятся учащиеся основной школы. С другой стороны, этот курс предваряет начинающееся в 5 классе изучение предмета «История». Таким образом, ознакомление с нравственными идеалами и ценностями религиозных и светских духовных традиций России происходит в контексте, отражающем глубинную связь прошлого и настоящего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Основной методологический принцип реализации курса - культурологический подход, способствующий формированию у младших школьников первоначальных представлений о светской и религиозной культуре. В контексте данного учебно-методического комплекта культура понимается как духовное и материальное богатство народов мира, нашей страны, как образ жизни людей разных сообществ, обычаи, традиции и верования. Культура всегда связана с историей, подразумевает непрерывность нравственной, интеллектуальной, духовной жизни человека, общества и человечества - огромный, насчитывающий тысячелетия путь, который эта культура прошла; развитие различных исторических эпох, национальных культур. Такое широкое понимание человеческой культуры важно для процесса идентификации школьников как представителей всего человечества, своей страны, национальной, этнической, религиозной общности. ОСНОВНЫЕ ПОЛОЖЕНИЯ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В УМК культура - религиозная и светская, представлена в традициях, ритуалах и обрядах древ- них людей и наших современников; в истории и языке; в архитектуре, искусстве, литературе, живописи, музыке; через быт людей, поскольку- он и есть реальная жизнь представителей </a:t>
            </a:r>
            <a:r>
              <a:rPr lang="ru-RU" dirty="0" err="1" smtClean="0"/>
              <a:t>каж</a:t>
            </a:r>
            <a:r>
              <a:rPr lang="ru-RU" dirty="0" smtClean="0"/>
              <a:t>- </a:t>
            </a:r>
            <a:r>
              <a:rPr lang="ru-RU" dirty="0" err="1" smtClean="0"/>
              <a:t>дой</a:t>
            </a:r>
            <a:r>
              <a:rPr lang="ru-RU" dirty="0" smtClean="0"/>
              <a:t> культуры, знакомство с которой дает возможность, увидеть, услышать, осязать - почувствовать эту культуру. Мир быта людей - это вещи, которые их окружают; привычный образ жизни, каждодневное поведение, обычное протекании жизни в ее реально-практических формах. С другой стороны, быт, всегда находящийся в сфере практики, мир вещей неразрывно связаны с глубинными символами, с идеями, ценностями, с интеллектуальным, нравственным, духовным развитием эпох, культур, сообществ. Понятие культуры…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Поэтому в учебном материале предмета большое внимание уделяется описанию содержания и деталей жизни и обихода, поведения людей, представителей разных культур. Это и знакомство с жилищем, родом занятий, распорядком дня, характером труда и досуга, ритуалами, языком (язык священных книг, словесные формы – приветствия, прощания, обращения и т.д.) - все, в чем раскрываются те невидимые черты жизни, которые ярко характеризуют культуру той или иной группы, сообщества людей и по которым человек узнает своего или чужого. Такое понятие культуры тяготеет к этнографически- социологическому подходу, когда оно используется для описания жизни народов и социальных групп и их отношений. В отношения вступают реальные люди, представители культур, еще точнее: представители тех сообществ (народов, социальных групп), которых объединяет та или иная культура. А положение каждого конкретного человека в сообществе (его статус, социальная роль и т.п.) играют не последнюю роль в построении отношений с представителями других культур.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 smtClean="0"/>
          </a:p>
        </p:txBody>
      </p:sp>
      <p:sp>
        <p:nvSpPr>
          <p:cNvPr id="686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D8A228D-7DB7-482A-9E20-E65064E1D1A0}" type="slidenum">
              <a:rPr lang="ru-RU" altLang="ru-RU" smtClean="0"/>
              <a:pPr eaLnBrk="1" hangingPunct="1"/>
              <a:t>8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5402775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	На этих базовых ценностях будет осуществляться воспитание детей в рамках нового курса. </a:t>
            </a:r>
          </a:p>
          <a:p>
            <a:r>
              <a:rPr lang="ru-RU" altLang="ru-RU" smtClean="0"/>
              <a:t>	Содержание каждого модуля ориентировано на знакомство с соответствующей культурой и религиозной или светской традицией и не содержит критических оценок других религий  и мировоззрений. </a:t>
            </a:r>
          </a:p>
          <a:p>
            <a:r>
              <a:rPr lang="ru-RU" altLang="ru-RU" smtClean="0"/>
              <a:t>	Содержание всех модулей комплексного учебного курса подчинено общей цели — воспитанию личности гражданина России посредством приобщения его к нравственным и мировоззренческим ценностям.</a:t>
            </a:r>
            <a:r>
              <a:rPr lang="ru-RU" altLang="ru-RU" b="1" smtClean="0"/>
              <a:t> </a:t>
            </a:r>
            <a:endParaRPr lang="ru-RU" altLang="ru-RU" smtClean="0"/>
          </a:p>
          <a:p>
            <a:endParaRPr lang="ru-RU" altLang="ru-RU" smtClean="0"/>
          </a:p>
        </p:txBody>
      </p:sp>
      <p:sp>
        <p:nvSpPr>
          <p:cNvPr id="696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E142218-A001-409D-B17F-3CA5A0429F02}" type="slidenum">
              <a:rPr lang="ru-RU" altLang="ru-RU" smtClean="0"/>
              <a:pPr eaLnBrk="1" hangingPunct="1"/>
              <a:t>9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1430972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jpeg"/><Relationship Id="rId7" Type="http://schemas.openxmlformats.org/officeDocument/2006/relationships/hyperlink" Target="http://gdanovskii.ucoz.ru/novyj_risunok-3.pn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4213" y="476250"/>
            <a:ext cx="7772400" cy="147002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</a:br>
            <a:r>
              <a:rPr lang="ru-RU" sz="32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/>
            </a:r>
            <a:br>
              <a:rPr lang="ru-RU" sz="3200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</a:b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Введение  комплексного учебного курса 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«Основы религиозных культур </a:t>
            </a:r>
            <a:br>
              <a:rPr lang="ru-RU" sz="32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</a:b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и светской этики» </a:t>
            </a:r>
            <a:r>
              <a:rPr lang="ru-RU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/>
            </a:r>
            <a:br>
              <a:rPr lang="ru-RU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endParaRPr lang="ru-RU" sz="3200" b="1" dirty="0" smtClean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Группа 12"/>
          <p:cNvGrpSpPr>
            <a:grpSpLocks/>
          </p:cNvGrpSpPr>
          <p:nvPr/>
        </p:nvGrpSpPr>
        <p:grpSpPr bwMode="auto">
          <a:xfrm>
            <a:off x="304800" y="3962400"/>
            <a:ext cx="8610600" cy="2519363"/>
            <a:chOff x="107504" y="2204864"/>
            <a:chExt cx="8973828" cy="2520280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940152" y="2204864"/>
              <a:ext cx="3141180" cy="2448272"/>
            </a:xfrm>
            <a:prstGeom prst="round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07504" y="2204864"/>
              <a:ext cx="3357222" cy="2520280"/>
            </a:xfrm>
            <a:prstGeom prst="round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059" name="Picture 1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59832" y="2204864"/>
              <a:ext cx="3264363" cy="2448272"/>
            </a:xfrm>
            <a:prstGeom prst="round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7800" y="1628775"/>
            <a:ext cx="178117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3263" y="1628775"/>
            <a:ext cx="1754187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6950" y="1665288"/>
            <a:ext cx="1781175" cy="233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06950" y="4316413"/>
            <a:ext cx="1736725" cy="228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17800" y="4316413"/>
            <a:ext cx="1736725" cy="228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03263" y="4318000"/>
            <a:ext cx="1735137" cy="227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4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94513" y="1628775"/>
            <a:ext cx="1565275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5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894513" y="4316413"/>
            <a:ext cx="1501775" cy="228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6" name="Text Box 10"/>
          <p:cNvSpPr txBox="1">
            <a:spLocks noChangeArrowheads="1"/>
          </p:cNvSpPr>
          <p:nvPr/>
        </p:nvSpPr>
        <p:spPr bwMode="auto">
          <a:xfrm>
            <a:off x="-304799" y="404813"/>
            <a:ext cx="8991599" cy="890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49263" algn="ctr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None/>
              <a:defRPr/>
            </a:pPr>
            <a:r>
              <a:rPr lang="ru-RU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Учебно-методический комплекс издательства «Просвещение»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C0000"/>
                </a:solidFill>
              </a:rPr>
              <a:t/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C0000"/>
                </a:solidFill>
              </a:rPr>
            </a:b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C0000"/>
                </a:solidFill>
              </a:rPr>
              <a:t>Выбор за Вами,</a:t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C0000"/>
                </a:solidFill>
              </a:rPr>
            </a:b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C0000"/>
                </a:solidFill>
              </a:rPr>
              <a:t> родители!</a:t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C0000"/>
                </a:solidFill>
              </a:rPr>
            </a:br>
            <a:endParaRPr lang="ru-RU" b="1" dirty="0" smtClean="0"/>
          </a:p>
        </p:txBody>
      </p:sp>
      <p:pic>
        <p:nvPicPr>
          <p:cNvPr id="3174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76400" y="1447800"/>
            <a:ext cx="6337300" cy="53006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0"/>
            <a:ext cx="6477000" cy="1371600"/>
          </a:xfrm>
        </p:spPr>
        <p:txBody>
          <a:bodyPr>
            <a:normAutofit/>
          </a:bodyPr>
          <a:lstStyle/>
          <a:p>
            <a:pPr indent="449263" algn="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itchFamily="18" charset="0"/>
                <a:cs typeface="Arial" pitchFamily="34" charset="0"/>
              </a:rPr>
              <a:t>Нормативные основы разработки предмета ОРКСЭ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2400" y="1920875"/>
            <a:ext cx="88392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2800" b="1" dirty="0">
                <a:latin typeface="+mn-lt"/>
              </a:rPr>
              <a:t>Поручение Президента РФ </a:t>
            </a:r>
            <a:r>
              <a:rPr lang="ru-RU" sz="2800" b="1" dirty="0" smtClean="0">
                <a:latin typeface="+mn-lt"/>
              </a:rPr>
              <a:t> и </a:t>
            </a:r>
            <a:r>
              <a:rPr lang="ru-RU" sz="2800" b="1" dirty="0">
                <a:latin typeface="+mn-lt"/>
              </a:rPr>
              <a:t>Распоряжения </a:t>
            </a:r>
            <a:r>
              <a:rPr lang="ru-RU" sz="2800" b="1" dirty="0" smtClean="0">
                <a:latin typeface="+mn-lt"/>
              </a:rPr>
              <a:t>     Председателя </a:t>
            </a:r>
            <a:r>
              <a:rPr lang="ru-RU" sz="2800" b="1" dirty="0">
                <a:latin typeface="+mn-lt"/>
              </a:rPr>
              <a:t>Правительства </a:t>
            </a:r>
            <a:r>
              <a:rPr lang="ru-RU" sz="2800" b="1" dirty="0" smtClean="0">
                <a:latin typeface="+mn-lt"/>
              </a:rPr>
              <a:t>РФ</a:t>
            </a:r>
          </a:p>
          <a:p>
            <a:pPr indent="457200">
              <a:spcBef>
                <a:spcPts val="0"/>
              </a:spcBef>
              <a:defRPr/>
            </a:pPr>
            <a:endParaRPr lang="ru-RU" sz="2800" b="1" dirty="0" smtClean="0">
              <a:latin typeface="+mn-lt"/>
            </a:endParaRPr>
          </a:p>
          <a:p>
            <a:pPr indent="457200">
              <a:buFont typeface="Wingdings" pitchFamily="2" charset="2"/>
              <a:buChar char="Ø"/>
              <a:defRPr/>
            </a:pPr>
            <a:r>
              <a:rPr lang="ru-RU" sz="2800" b="1" dirty="0" smtClean="0"/>
              <a:t>Закон «Об образовании»</a:t>
            </a:r>
            <a:endParaRPr lang="ru-RU" sz="2800" b="1" dirty="0">
              <a:latin typeface="+mn-lt"/>
            </a:endParaRPr>
          </a:p>
          <a:p>
            <a:pPr indent="457200">
              <a:spcBef>
                <a:spcPts val="0"/>
              </a:spcBef>
              <a:defRPr/>
            </a:pPr>
            <a:endParaRPr lang="ru-RU" sz="2800" b="1" dirty="0">
              <a:latin typeface="+mn-lt"/>
            </a:endParaRPr>
          </a:p>
          <a:p>
            <a:pPr indent="4572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2800" b="1" dirty="0">
                <a:latin typeface="+mn-lt"/>
              </a:rPr>
              <a:t>ФГОС начального общего </a:t>
            </a:r>
            <a:r>
              <a:rPr lang="ru-RU" sz="2800" b="1" dirty="0" smtClean="0">
                <a:latin typeface="+mn-lt"/>
              </a:rPr>
              <a:t>образования</a:t>
            </a:r>
            <a:endParaRPr lang="ru-RU" sz="2800" b="1" dirty="0">
              <a:latin typeface="+mn-lt"/>
            </a:endParaRPr>
          </a:p>
          <a:p>
            <a:pPr indent="457200">
              <a:spcBef>
                <a:spcPts val="0"/>
              </a:spcBef>
              <a:defRPr/>
            </a:pPr>
            <a:endParaRPr lang="ru-RU" sz="2800" b="1" dirty="0">
              <a:latin typeface="+mn-lt"/>
            </a:endParaRPr>
          </a:p>
          <a:p>
            <a:pPr indent="4572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2800" b="1" dirty="0">
                <a:latin typeface="+mn-lt"/>
              </a:rPr>
              <a:t>Примерные программы духовно-нравственного развития и воспитания обучающихся на ступенях начальной и основной </a:t>
            </a:r>
            <a:r>
              <a:rPr lang="ru-RU" sz="2800" b="1" dirty="0" smtClean="0">
                <a:latin typeface="+mn-lt"/>
              </a:rPr>
              <a:t>школ</a:t>
            </a:r>
            <a:endParaRPr lang="ru-RU" sz="2800" b="1" dirty="0">
              <a:latin typeface="+mn-lt"/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28600"/>
            <a:ext cx="3352800" cy="137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Текст 8"/>
          <p:cNvSpPr>
            <a:spLocks noGrp="1"/>
          </p:cNvSpPr>
          <p:nvPr>
            <p:ph type="body" sz="half" idx="2"/>
          </p:nvPr>
        </p:nvSpPr>
        <p:spPr>
          <a:xfrm>
            <a:off x="152400" y="1752600"/>
            <a:ext cx="8915400" cy="4643437"/>
          </a:xfrm>
        </p:spPr>
        <p:txBody>
          <a:bodyPr>
            <a:normAutofit/>
          </a:bodyPr>
          <a:lstStyle/>
          <a:p>
            <a:r>
              <a:rPr lang="ru-RU" sz="2800" b="1" i="1" dirty="0" smtClean="0"/>
              <a:t>В соответствии с новыми ФГОС с 2012 года во всех субъектах РФ в процесс обучения вводится новая область знания: «Основы духовно-нравственной культуры народов России»</a:t>
            </a:r>
          </a:p>
        </p:txBody>
      </p:sp>
      <p:pic>
        <p:nvPicPr>
          <p:cNvPr id="2051" name="Содержимое 12" descr="новая школа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438400" y="3757613"/>
            <a:ext cx="4487863" cy="3100387"/>
          </a:xfrm>
        </p:spPr>
      </p:pic>
      <p:pic>
        <p:nvPicPr>
          <p:cNvPr id="2052" name="Picture 3" descr="C:\Users\Asus\Desktop\стандарт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52400"/>
            <a:ext cx="4143375" cy="157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228600"/>
            <a:ext cx="3165767" cy="1190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Цель комплексного учебного курса ОРКСЭ: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1500174"/>
            <a:ext cx="7358114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ru-RU" sz="2800" dirty="0" smtClean="0">
                <a:latin typeface="+mj-lt"/>
              </a:rPr>
              <a:t>духовно-нравственное воспитание учащихся; 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ru-RU" sz="2800" dirty="0" smtClean="0">
                <a:latin typeface="+mj-lt"/>
              </a:rPr>
              <a:t>формирование поликультурной компетентности: </a:t>
            </a:r>
          </a:p>
          <a:p>
            <a:pPr>
              <a:spcAft>
                <a:spcPts val="600"/>
              </a:spcAft>
            </a:pPr>
            <a:r>
              <a:rPr lang="ru-RU" sz="2800" dirty="0" smtClean="0">
                <a:latin typeface="+mj-lt"/>
              </a:rPr>
              <a:t>-знание и принятие человеком </a:t>
            </a:r>
          </a:p>
          <a:p>
            <a:pPr>
              <a:spcAft>
                <a:spcPts val="600"/>
              </a:spcAft>
            </a:pPr>
            <a:r>
              <a:rPr lang="ru-RU" sz="2800" dirty="0" smtClean="0">
                <a:latin typeface="+mj-lt"/>
              </a:rPr>
              <a:t>культурного и религиозного разнообразия мира;</a:t>
            </a:r>
          </a:p>
          <a:p>
            <a:pPr>
              <a:spcAft>
                <a:spcPts val="600"/>
              </a:spcAft>
            </a:pPr>
            <a:r>
              <a:rPr lang="ru-RU" sz="2800" dirty="0" smtClean="0">
                <a:latin typeface="+mj-lt"/>
              </a:rPr>
              <a:t>-доброжелательное отношение </a:t>
            </a:r>
          </a:p>
          <a:p>
            <a:pPr>
              <a:spcAft>
                <a:spcPts val="600"/>
              </a:spcAft>
            </a:pPr>
            <a:r>
              <a:rPr lang="ru-RU" sz="2800" dirty="0" smtClean="0">
                <a:latin typeface="+mj-lt"/>
              </a:rPr>
              <a:t>к носителям той или иной культуры</a:t>
            </a:r>
            <a:r>
              <a:rPr lang="ru-RU" sz="3200" dirty="0" smtClean="0">
                <a:latin typeface="+mj-lt"/>
              </a:rPr>
              <a:t>.</a:t>
            </a:r>
            <a:endParaRPr lang="ru-RU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5282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Основы и задачи курса: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1643050"/>
            <a:ext cx="7358114" cy="361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fontAlgn="auto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ru-RU" sz="3200" dirty="0" smtClean="0"/>
              <a:t>формирование ценностно-смысловых и мировоззренческих основ, обеспечивающих целостное восприятие отечественной истории и культуры;</a:t>
            </a:r>
          </a:p>
          <a:p>
            <a:pPr marL="457200" indent="-457200" fontAlgn="auto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ru-RU" sz="3200" dirty="0" smtClean="0"/>
              <a:t>развитие способностей общения в поликультурной среде.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4253383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3165767" cy="1190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621063" y="188913"/>
            <a:ext cx="46941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r">
              <a:defRPr/>
            </a:pPr>
            <a:r>
              <a:rPr lang="ru-RU" sz="2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Курс  ОРКСЭ</a:t>
            </a:r>
            <a:r>
              <a:rPr lang="ru-RU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:</a:t>
            </a: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52400" y="2275076"/>
            <a:ext cx="8763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altLang="zh-CN" sz="2000" b="1" i="0" u="none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носит культурологический характер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altLang="zh-CN" sz="2000" b="1" i="0" u="none" strike="noStrike" cap="none" normalizeH="0" baseline="0" dirty="0" smtClean="0">
              <a:ln>
                <a:noFill/>
              </a:ln>
              <a:effectLst/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altLang="zh-CN" b="1" i="0" u="none" strike="noStrike" cap="none" normalizeH="0" baseline="0" dirty="0" smtClean="0">
              <a:ln>
                <a:noFill/>
              </a:ln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altLang="zh-CN" sz="2000" b="1" i="0" u="none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носит светский характер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altLang="zh-CN" sz="2000" b="1" dirty="0" smtClean="0"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altLang="zh-CN" b="1" i="0" u="none" strike="noStrike" cap="none" normalizeH="0" baseline="0" dirty="0" smtClean="0">
              <a:ln>
                <a:noFill/>
              </a:ln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altLang="zh-CN" sz="2000" b="1" i="0" u="none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применяется  </a:t>
            </a:r>
            <a:r>
              <a:rPr kumimoji="0" lang="ru-RU" altLang="zh-CN" sz="2000" b="1" i="0" u="none" strike="noStrike" cap="none" normalizeH="0" baseline="0" dirty="0" err="1" smtClean="0">
                <a:ln>
                  <a:noFill/>
                </a:ln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безотметочная</a:t>
            </a:r>
            <a:r>
              <a:rPr kumimoji="0" lang="ru-RU" altLang="zh-CN" sz="2000" b="1" i="0" u="none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 методика  преподавания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altLang="zh-CN" sz="2000" b="1" i="0" u="none" strike="noStrike" cap="none" normalizeH="0" baseline="0" dirty="0" smtClean="0">
              <a:ln>
                <a:noFill/>
              </a:ln>
              <a:effectLst/>
              <a:latin typeface="Arial Black" pitchFamily="34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ChangeArrowheads="1"/>
          </p:cNvSpPr>
          <p:nvPr/>
        </p:nvSpPr>
        <p:spPr bwMode="auto">
          <a:xfrm>
            <a:off x="827088" y="1341438"/>
            <a:ext cx="74168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 algn="just"/>
            <a:endParaRPr lang="ru-RU" sz="2800" dirty="0" smtClean="0">
              <a:ea typeface="Times New Roman" pitchFamily="18" charset="0"/>
              <a:cs typeface="Arial" pitchFamily="34" charset="0"/>
            </a:endParaRPr>
          </a:p>
          <a:p>
            <a:pPr indent="457200" algn="just"/>
            <a:r>
              <a:rPr lang="ru-RU" sz="2800" b="1" dirty="0" smtClean="0">
                <a:ea typeface="Times New Roman" pitchFamily="18" charset="0"/>
                <a:cs typeface="Arial" pitchFamily="34" charset="0"/>
              </a:rPr>
              <a:t>1.Основы </a:t>
            </a:r>
            <a:r>
              <a:rPr lang="ru-RU" sz="2800" b="1" dirty="0">
                <a:ea typeface="Times New Roman" pitchFamily="18" charset="0"/>
                <a:cs typeface="Arial" pitchFamily="34" charset="0"/>
              </a:rPr>
              <a:t>православной </a:t>
            </a:r>
            <a:r>
              <a:rPr lang="ru-RU" sz="2800" b="1" dirty="0" smtClean="0">
                <a:ea typeface="Times New Roman" pitchFamily="18" charset="0"/>
                <a:cs typeface="Arial" pitchFamily="34" charset="0"/>
              </a:rPr>
              <a:t>культуры</a:t>
            </a:r>
            <a:endParaRPr lang="ru-RU" sz="2800" b="1" dirty="0">
              <a:ea typeface="Times New Roman" pitchFamily="18" charset="0"/>
              <a:cs typeface="Arial" pitchFamily="34" charset="0"/>
            </a:endParaRPr>
          </a:p>
          <a:p>
            <a:pPr indent="457200" algn="just"/>
            <a:endParaRPr lang="ru-RU" sz="2800" b="1" dirty="0">
              <a:ea typeface="Times New Roman" pitchFamily="18" charset="0"/>
              <a:cs typeface="Arial" pitchFamily="34" charset="0"/>
            </a:endParaRPr>
          </a:p>
          <a:p>
            <a:pPr indent="457200" algn="just" eaLnBrk="0" hangingPunct="0"/>
            <a:r>
              <a:rPr lang="ru-RU" sz="2800" b="1" dirty="0" smtClean="0">
                <a:ea typeface="Times New Roman" pitchFamily="18" charset="0"/>
                <a:cs typeface="Arial" pitchFamily="34" charset="0"/>
              </a:rPr>
              <a:t>2.Основы </a:t>
            </a:r>
            <a:r>
              <a:rPr lang="ru-RU" sz="2800" b="1" dirty="0">
                <a:ea typeface="Times New Roman" pitchFamily="18" charset="0"/>
                <a:cs typeface="Arial" pitchFamily="34" charset="0"/>
              </a:rPr>
              <a:t>исламской </a:t>
            </a:r>
            <a:r>
              <a:rPr lang="ru-RU" sz="2800" b="1" dirty="0" smtClean="0">
                <a:ea typeface="Times New Roman" pitchFamily="18" charset="0"/>
                <a:cs typeface="Arial" pitchFamily="34" charset="0"/>
              </a:rPr>
              <a:t>культуры</a:t>
            </a:r>
            <a:endParaRPr lang="ru-RU" sz="2800" b="1" dirty="0">
              <a:ea typeface="Times New Roman" pitchFamily="18" charset="0"/>
              <a:cs typeface="Arial" pitchFamily="34" charset="0"/>
            </a:endParaRPr>
          </a:p>
          <a:p>
            <a:pPr indent="457200" algn="just" eaLnBrk="0" hangingPunct="0"/>
            <a:endParaRPr lang="ru-RU" sz="2800" b="1" dirty="0">
              <a:ea typeface="Times New Roman" pitchFamily="18" charset="0"/>
              <a:cs typeface="Arial" pitchFamily="34" charset="0"/>
            </a:endParaRPr>
          </a:p>
          <a:p>
            <a:pPr indent="457200" algn="just" eaLnBrk="0" hangingPunct="0"/>
            <a:r>
              <a:rPr lang="ru-RU" sz="2800" b="1" dirty="0" smtClean="0">
                <a:ea typeface="Times New Roman" pitchFamily="18" charset="0"/>
                <a:cs typeface="Arial" pitchFamily="34" charset="0"/>
              </a:rPr>
              <a:t>3.Основы </a:t>
            </a:r>
            <a:r>
              <a:rPr lang="ru-RU" sz="2800" b="1" dirty="0">
                <a:ea typeface="Times New Roman" pitchFamily="18" charset="0"/>
                <a:cs typeface="Arial" pitchFamily="34" charset="0"/>
              </a:rPr>
              <a:t>буддийской </a:t>
            </a:r>
            <a:r>
              <a:rPr lang="ru-RU" sz="2800" b="1" dirty="0" smtClean="0">
                <a:ea typeface="Times New Roman" pitchFamily="18" charset="0"/>
                <a:cs typeface="Arial" pitchFamily="34" charset="0"/>
              </a:rPr>
              <a:t>культуры</a:t>
            </a:r>
            <a:endParaRPr lang="ru-RU" sz="2800" b="1" dirty="0">
              <a:ea typeface="Times New Roman" pitchFamily="18" charset="0"/>
              <a:cs typeface="Arial" pitchFamily="34" charset="0"/>
            </a:endParaRPr>
          </a:p>
          <a:p>
            <a:pPr indent="457200" algn="just" eaLnBrk="0" hangingPunct="0"/>
            <a:endParaRPr lang="ru-RU" sz="2800" b="1" dirty="0">
              <a:ea typeface="Times New Roman" pitchFamily="18" charset="0"/>
              <a:cs typeface="Arial" pitchFamily="34" charset="0"/>
            </a:endParaRPr>
          </a:p>
          <a:p>
            <a:pPr indent="457200" algn="just" eaLnBrk="0" hangingPunct="0"/>
            <a:r>
              <a:rPr lang="ru-RU" sz="2800" b="1" dirty="0" smtClean="0">
                <a:ea typeface="Times New Roman" pitchFamily="18" charset="0"/>
                <a:cs typeface="Arial" pitchFamily="34" charset="0"/>
              </a:rPr>
              <a:t>4.Основы </a:t>
            </a:r>
            <a:r>
              <a:rPr lang="ru-RU" sz="2800" b="1" dirty="0">
                <a:ea typeface="Times New Roman" pitchFamily="18" charset="0"/>
                <a:cs typeface="Arial" pitchFamily="34" charset="0"/>
              </a:rPr>
              <a:t>иудейской </a:t>
            </a:r>
            <a:r>
              <a:rPr lang="ru-RU" sz="2800" b="1" dirty="0" smtClean="0">
                <a:ea typeface="Times New Roman" pitchFamily="18" charset="0"/>
                <a:cs typeface="Arial" pitchFamily="34" charset="0"/>
              </a:rPr>
              <a:t>культуры</a:t>
            </a:r>
            <a:endParaRPr lang="ru-RU" sz="2800" b="1" dirty="0">
              <a:ea typeface="Times New Roman" pitchFamily="18" charset="0"/>
              <a:cs typeface="Arial" pitchFamily="34" charset="0"/>
            </a:endParaRPr>
          </a:p>
          <a:p>
            <a:pPr indent="457200" algn="just" eaLnBrk="0" hangingPunct="0"/>
            <a:endParaRPr lang="ru-RU" sz="2800" b="1" dirty="0">
              <a:ea typeface="Times New Roman" pitchFamily="18" charset="0"/>
              <a:cs typeface="Arial" pitchFamily="34" charset="0"/>
            </a:endParaRPr>
          </a:p>
          <a:p>
            <a:pPr indent="457200" algn="just" eaLnBrk="0" hangingPunct="0"/>
            <a:r>
              <a:rPr lang="ru-RU" sz="2800" b="1" dirty="0" smtClean="0">
                <a:ea typeface="Times New Roman" pitchFamily="18" charset="0"/>
                <a:cs typeface="Arial" pitchFamily="34" charset="0"/>
              </a:rPr>
              <a:t>5.Основы </a:t>
            </a:r>
            <a:r>
              <a:rPr lang="ru-RU" sz="2800" b="1" dirty="0">
                <a:ea typeface="Times New Roman" pitchFamily="18" charset="0"/>
                <a:cs typeface="Arial" pitchFamily="34" charset="0"/>
              </a:rPr>
              <a:t>мировых религиозных </a:t>
            </a:r>
            <a:r>
              <a:rPr lang="ru-RU" sz="2800" b="1" dirty="0" smtClean="0">
                <a:ea typeface="Times New Roman" pitchFamily="18" charset="0"/>
                <a:cs typeface="Arial" pitchFamily="34" charset="0"/>
              </a:rPr>
              <a:t>культур</a:t>
            </a:r>
            <a:endParaRPr lang="ru-RU" sz="2800" b="1" dirty="0">
              <a:ea typeface="Times New Roman" pitchFamily="18" charset="0"/>
              <a:cs typeface="Arial" pitchFamily="34" charset="0"/>
            </a:endParaRPr>
          </a:p>
          <a:p>
            <a:pPr indent="457200" algn="just" eaLnBrk="0" hangingPunct="0">
              <a:buFont typeface="Wingdings" pitchFamily="2" charset="2"/>
              <a:buChar char="Ø"/>
            </a:pPr>
            <a:endParaRPr lang="ru-RU" sz="2800" b="1" dirty="0">
              <a:ea typeface="Times New Roman" pitchFamily="18" charset="0"/>
              <a:cs typeface="Arial" pitchFamily="34" charset="0"/>
            </a:endParaRPr>
          </a:p>
          <a:p>
            <a:pPr indent="457200" algn="just" eaLnBrk="0" hangingPunct="0"/>
            <a:r>
              <a:rPr lang="ru-RU" sz="2800" b="1" dirty="0" smtClean="0">
                <a:ea typeface="Times New Roman" pitchFamily="18" charset="0"/>
                <a:cs typeface="Arial" pitchFamily="34" charset="0"/>
              </a:rPr>
              <a:t>6.Основы </a:t>
            </a:r>
            <a:r>
              <a:rPr lang="ru-RU" sz="2800" b="1" dirty="0">
                <a:ea typeface="Times New Roman" pitchFamily="18" charset="0"/>
                <a:cs typeface="Arial" pitchFamily="34" charset="0"/>
              </a:rPr>
              <a:t>светской </a:t>
            </a:r>
            <a:r>
              <a:rPr lang="ru-RU" sz="2800" b="1" dirty="0" smtClean="0">
                <a:ea typeface="Times New Roman" pitchFamily="18" charset="0"/>
                <a:cs typeface="Arial" pitchFamily="34" charset="0"/>
              </a:rPr>
              <a:t>этики</a:t>
            </a:r>
            <a:endParaRPr lang="ru-RU" sz="2800" b="1" dirty="0"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4600" y="188913"/>
            <a:ext cx="6477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ctr">
              <a:defRPr/>
            </a:pPr>
            <a:r>
              <a:rPr lang="ru-RU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Комплексный учебный курс </a:t>
            </a:r>
            <a:r>
              <a:rPr lang="ru-RU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для общеобразовательных </a:t>
            </a:r>
            <a:r>
              <a:rPr lang="ru-RU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Arial" pitchFamily="34" charset="0"/>
              </a:rPr>
              <a:t>учреждений</a:t>
            </a:r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"/>
            <a:ext cx="3165767" cy="1190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5111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предмета</a:t>
            </a:r>
            <a:r>
              <a:rPr lang="ru-RU" sz="3200" b="1" dirty="0" smtClean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323850" y="2997200"/>
            <a:ext cx="8496300" cy="3311525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altLang="ru-RU" sz="2400" i="1" smtClean="0">
                <a:latin typeface="Times New Roman" pitchFamily="18" charset="0"/>
                <a:cs typeface="Times New Roman" pitchFamily="18" charset="0"/>
              </a:rPr>
              <a:t>Все модули нового предмета соединяются </a:t>
            </a:r>
            <a:r>
              <a:rPr lang="ru-RU" altLang="ru-RU" sz="2400" b="1" i="1" smtClean="0">
                <a:latin typeface="Times New Roman" pitchFamily="18" charset="0"/>
                <a:cs typeface="Times New Roman" pitchFamily="18" charset="0"/>
              </a:rPr>
              <a:t>общими тематическими блоками</a:t>
            </a:r>
            <a:r>
              <a:rPr lang="ru-RU" altLang="ru-RU" sz="2400" i="1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Arial" charset="0"/>
              <a:buAutoNum type="arabicPeriod"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Духовные ценности и нравственные идеалы в жизни человека и общества (1 ч.)</a:t>
            </a:r>
          </a:p>
          <a:p>
            <a:pPr>
              <a:buFont typeface="Arial" charset="0"/>
              <a:buAutoNum type="arabicPeriod"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Основы традиционных религий и светской этики (16 ч.) </a:t>
            </a:r>
          </a:p>
          <a:p>
            <a:pPr>
              <a:buFont typeface="Arial" charset="0"/>
              <a:buAutoNum type="arabicPeriod"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Традиционные религии и этика в России (13 ч.)</a:t>
            </a:r>
          </a:p>
          <a:p>
            <a:pPr>
              <a:buFont typeface="Arial" charset="0"/>
              <a:buAutoNum type="arabicPeriod"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Духовные традиции многонационального народа России (4ч.).</a:t>
            </a:r>
          </a:p>
        </p:txBody>
      </p:sp>
      <p:pic>
        <p:nvPicPr>
          <p:cNvPr id="13316" name="Picture 20" descr="0_2e434_e82c941a_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908050"/>
            <a:ext cx="150812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630" descr="01-363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813" y="908050"/>
            <a:ext cx="1514475" cy="2016125"/>
          </a:xfrm>
          <a:prstGeom prst="rect">
            <a:avLst/>
          </a:prstGeom>
          <a:noFill/>
          <a:ln w="15875">
            <a:solidFill>
              <a:srgbClr val="2FBB2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28" descr="8176103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675" y="908050"/>
            <a:ext cx="1501775" cy="2016125"/>
          </a:xfrm>
          <a:prstGeom prst="rect">
            <a:avLst/>
          </a:prstGeom>
          <a:noFill/>
          <a:ln w="15875">
            <a:solidFill>
              <a:srgbClr val="2FBB2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Picture 19" descr="0_2e1ac_5b0ce002_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538" y="908050"/>
            <a:ext cx="1563687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5" descr="http://gdanovskii.ucoz.ru/novyj_risunok-3.png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1863" y="908050"/>
            <a:ext cx="1609725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Picture 5" descr="http://gdanovskii.ucoz.ru/novyj_risunok-2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6338" y="908050"/>
            <a:ext cx="1617662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43387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357188" y="357188"/>
            <a:ext cx="8535987" cy="3359150"/>
          </a:xfrm>
        </p:spPr>
        <p:txBody>
          <a:bodyPr/>
          <a:lstStyle/>
          <a:p>
            <a:pPr algn="l"/>
            <a:r>
              <a:rPr lang="ru-RU" altLang="ru-RU" sz="3200" b="1" dirty="0" smtClean="0">
                <a:solidFill>
                  <a:schemeClr val="accent1"/>
                </a:solidFill>
                <a:latin typeface="Times New Roman" pitchFamily="18" charset="0"/>
              </a:rPr>
              <a:t>               Содержание модулей курса:</a:t>
            </a:r>
            <a:r>
              <a:rPr lang="ru-RU" altLang="ru-RU" sz="3200" b="1" dirty="0" smtClean="0">
                <a:solidFill>
                  <a:schemeClr val="accent2"/>
                </a:solidFill>
                <a:latin typeface="Times New Roman" pitchFamily="18" charset="0"/>
              </a:rPr>
              <a:t/>
            </a:r>
            <a:br>
              <a:rPr lang="ru-RU" altLang="ru-RU" sz="3200" b="1" dirty="0" smtClean="0">
                <a:solidFill>
                  <a:schemeClr val="accent2"/>
                </a:solidFill>
                <a:latin typeface="Times New Roman" pitchFamily="18" charset="0"/>
              </a:rPr>
            </a:br>
            <a:r>
              <a:rPr lang="ru-RU" altLang="ru-RU" sz="2400" dirty="0" smtClean="0">
                <a:latin typeface="Times New Roman" pitchFamily="18" charset="0"/>
              </a:rPr>
              <a:t>-</a:t>
            </a:r>
            <a:r>
              <a:rPr lang="ru-RU" altLang="ru-RU" sz="2400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altLang="ru-RU" sz="2400" dirty="0" smtClean="0">
                <a:latin typeface="Times New Roman" pitchFamily="18" charset="0"/>
              </a:rPr>
              <a:t>ориентировано на общее знакомство с соответствующими религиями,  их культурой; </a:t>
            </a:r>
            <a:br>
              <a:rPr lang="ru-RU" altLang="ru-RU" sz="2400" dirty="0" smtClean="0">
                <a:latin typeface="Times New Roman" pitchFamily="18" charset="0"/>
              </a:rPr>
            </a:br>
            <a:r>
              <a:rPr lang="ru-RU" altLang="ru-RU" sz="2400" dirty="0" smtClean="0">
                <a:latin typeface="Times New Roman" pitchFamily="18" charset="0"/>
              </a:rPr>
              <a:t>- не включает специальных богословских вопросов;</a:t>
            </a:r>
            <a:br>
              <a:rPr lang="ru-RU" altLang="ru-RU" sz="2400" dirty="0" smtClean="0">
                <a:latin typeface="Times New Roman" pitchFamily="18" charset="0"/>
              </a:rPr>
            </a:br>
            <a:r>
              <a:rPr lang="ru-RU" altLang="ru-RU" sz="2400" dirty="0" smtClean="0">
                <a:latin typeface="Times New Roman" pitchFamily="18" charset="0"/>
              </a:rPr>
              <a:t> - не содержит критических оценок других религий и мировоззрений</a:t>
            </a:r>
            <a:endParaRPr lang="ru-RU" altLang="ru-RU" sz="4000" dirty="0" smtClean="0">
              <a:solidFill>
                <a:srgbClr val="C00000"/>
              </a:solidFill>
            </a:endParaRPr>
          </a:p>
        </p:txBody>
      </p:sp>
      <p:graphicFrame>
        <p:nvGraphicFramePr>
          <p:cNvPr id="23560" name="Group 8"/>
          <p:cNvGraphicFramePr>
            <a:graphicFrameLocks noGrp="1"/>
          </p:cNvGraphicFramePr>
          <p:nvPr/>
        </p:nvGraphicFramePr>
        <p:xfrm>
          <a:off x="539750" y="4005263"/>
          <a:ext cx="8064500" cy="1871663"/>
        </p:xfrm>
        <a:graphic>
          <a:graphicData uri="http://schemas.openxmlformats.org/drawingml/2006/table">
            <a:tbl>
              <a:tblPr/>
              <a:tblGrid>
                <a:gridCol w="4103688"/>
                <a:gridCol w="3960812"/>
              </a:tblGrid>
              <a:tr h="647700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Три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базовые  национальные ценности</a:t>
                      </a:r>
                    </a:p>
                  </a:txBody>
                  <a:tcPr marL="91439" marR="91439" marT="45714" marB="45714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Отечество</a:t>
                      </a:r>
                    </a:p>
                  </a:txBody>
                  <a:tcPr marL="91439" marR="91439" marT="45714" marB="45714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62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Семья </a:t>
                      </a:r>
                    </a:p>
                  </a:txBody>
                  <a:tcPr marL="91439" marR="91439" marT="45714" marB="45714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Религия </a:t>
                      </a:r>
                    </a:p>
                  </a:txBody>
                  <a:tcPr marL="91439" marR="91439" marT="45714" marB="45714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052373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773</Words>
  <Application>Microsoft Office PowerPoint</Application>
  <PresentationFormat>Экран (4:3)</PresentationFormat>
  <Paragraphs>64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     Введение  комплексного учебного курса  «Основы религиозных культур  и светской этики»  </vt:lpstr>
      <vt:lpstr>Нормативные основы разработки предмета ОРКСЭ</vt:lpstr>
      <vt:lpstr>Слайд 3</vt:lpstr>
      <vt:lpstr>Цель комплексного учебного курса ОРКСЭ:</vt:lpstr>
      <vt:lpstr>Основы и задачи курса:</vt:lpstr>
      <vt:lpstr>Слайд 6</vt:lpstr>
      <vt:lpstr>Слайд 7</vt:lpstr>
      <vt:lpstr>Структура предмета </vt:lpstr>
      <vt:lpstr>               Содержание модулей курса: - ориентировано на общее знакомство с соответствующими религиями,  их культурой;  - не включает специальных богословских вопросов;  - не содержит критических оценок других религий и мировоззрений</vt:lpstr>
      <vt:lpstr>Слайд 10</vt:lpstr>
      <vt:lpstr> Выбор за Вами,  родители!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</dc:creator>
  <cp:lastModifiedBy>User</cp:lastModifiedBy>
  <cp:revision>18</cp:revision>
  <dcterms:created xsi:type="dcterms:W3CDTF">2013-04-04T17:17:26Z</dcterms:created>
  <dcterms:modified xsi:type="dcterms:W3CDTF">2021-01-29T10:13:49Z</dcterms:modified>
</cp:coreProperties>
</file>